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3"/>
    <p:sldId id="374" r:id="rId4"/>
    <p:sldId id="258" r:id="rId6"/>
    <p:sldId id="354" r:id="rId7"/>
    <p:sldId id="433" r:id="rId8"/>
    <p:sldId id="267" r:id="rId9"/>
    <p:sldId id="268" r:id="rId10"/>
    <p:sldId id="270" r:id="rId11"/>
    <p:sldId id="449" r:id="rId12"/>
    <p:sldId id="426" r:id="rId13"/>
    <p:sldId id="427" r:id="rId14"/>
    <p:sldId id="450" r:id="rId15"/>
    <p:sldId id="428" r:id="rId16"/>
    <p:sldId id="429" r:id="rId17"/>
    <p:sldId id="445" r:id="rId18"/>
    <p:sldId id="443" r:id="rId19"/>
    <p:sldId id="444" r:id="rId20"/>
    <p:sldId id="323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1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1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6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emf"/><Relationship Id="rId3" Type="http://schemas.openxmlformats.org/officeDocument/2006/relationships/oleObject" Target="../embeddings/oleObject7.bin"/><Relationship Id="rId2" Type="http://schemas.openxmlformats.org/officeDocument/2006/relationships/image" Target="../media/image17.emf"/><Relationship Id="rId1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1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1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1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070850" y="4798695"/>
            <a:ext cx="34798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000" b="1"/>
              <a:t>  </a:t>
            </a:r>
            <a:r>
              <a:rPr lang="zh-CN" altLang="en-US" sz="2400" b="1"/>
              <a:t>导    师：金群华 教授</a:t>
            </a:r>
            <a:endParaRPr lang="zh-CN" altLang="en-US" sz="2400" b="1"/>
          </a:p>
          <a:p>
            <a:pPr algn="l"/>
            <a:r>
              <a:rPr lang="zh-CN" altLang="en-US" sz="2400" b="1"/>
              <a:t>  报告人:  马    龙</a:t>
            </a:r>
            <a:endParaRPr lang="zh-CN" altLang="en-US" sz="2400" b="1"/>
          </a:p>
          <a:p>
            <a:pPr algn="l"/>
            <a:r>
              <a:rPr lang="zh-CN" altLang="en-US" sz="2400" b="1"/>
              <a:t>  时    间：2017.11.28           </a:t>
            </a:r>
            <a:r>
              <a:rPr lang="en-US" altLang="zh-CN" sz="2000" b="1"/>
              <a:t>  </a:t>
            </a:r>
            <a:endParaRPr lang="en-US" altLang="zh-CN" sz="20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715" y="770890"/>
            <a:ext cx="10909935" cy="24098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389255" y="99695"/>
            <a:ext cx="101326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/>
                </a:solidFill>
                <a:sym typeface="+mn-ea"/>
              </a:rPr>
              <a:t>4.Osteoclast-derived factors suppress the expression of sclerostin</a:t>
            </a:r>
            <a:br>
              <a:rPr lang="en-US" altLang="zh-CN" sz="2800">
                <a:solidFill>
                  <a:schemeClr val="bg1"/>
                </a:solidFill>
                <a:sym typeface="+mn-ea"/>
              </a:rPr>
            </a:br>
            <a:endParaRPr lang="en-US" altLang="zh-CN" sz="280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5335" y="6348730"/>
            <a:ext cx="770001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000"/>
              <a:t>Fig. 4. Effects of osteoclast-derived factors on the expression of sclerostin</a:t>
            </a:r>
            <a:endParaRPr lang="zh-CN" altLang="en-US" sz="2000"/>
          </a:p>
        </p:txBody>
      </p:sp>
      <p:pic>
        <p:nvPicPr>
          <p:cNvPr id="2" name="图片 -21474826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5335" y="799465"/>
            <a:ext cx="5368290" cy="55492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6616700" y="5725795"/>
            <a:ext cx="33839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buNone/>
            </a:pPr>
            <a:r>
              <a:rPr lang="zh-CN" altLang="en-US"/>
              <a:t>UMR106 cells  大鼠骨肉瘤细胞系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309360" y="3066415"/>
            <a:ext cx="55759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000"/>
              <a:t>    </a:t>
            </a:r>
            <a:r>
              <a:rPr lang="zh-CN" altLang="en-US" sz="2000"/>
              <a:t>These results suggested that factors secreted from osteoclasts, but not RANKL, M-CSF suppressed the expression of sclerostin</a:t>
            </a:r>
            <a:r>
              <a:rPr lang="en-US" altLang="zh-CN" sz="2000"/>
              <a:t>.</a:t>
            </a:r>
            <a:endParaRPr lang="en-US" altLang="zh-CN"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399415" y="99695"/>
            <a:ext cx="101326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/>
                </a:solidFill>
                <a:sym typeface="+mn-ea"/>
              </a:rPr>
              <a:t>5.Osteoclast-derived LIF inhibits the expression of sclerostin</a:t>
            </a:r>
            <a:br>
              <a:rPr lang="en-US" altLang="zh-CN" sz="2800">
                <a:solidFill>
                  <a:schemeClr val="bg1"/>
                </a:solidFill>
                <a:sym typeface="+mn-ea"/>
              </a:rPr>
            </a:br>
            <a:endParaRPr lang="en-US" altLang="zh-CN" sz="280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5335" y="6348730"/>
            <a:ext cx="740791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/>
              <a:t>Fig. </a:t>
            </a:r>
            <a:r>
              <a:rPr lang="en-US" altLang="zh-CN" sz="2000"/>
              <a:t>5</a:t>
            </a:r>
            <a:r>
              <a:rPr lang="zh-CN" altLang="en-US" sz="2000"/>
              <a:t>. Effects of osteoclast-derived LIF on the expression of sclerostin. </a:t>
            </a:r>
            <a:endParaRPr lang="zh-CN" altLang="en-US" sz="2000"/>
          </a:p>
        </p:txBody>
      </p:sp>
      <p:pic>
        <p:nvPicPr>
          <p:cNvPr id="2" name="图片 -21474826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070" y="1000760"/>
            <a:ext cx="7693025" cy="4856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8183245" y="890270"/>
            <a:ext cx="3926205" cy="5077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1800">
                <a:sym typeface="+mn-ea"/>
              </a:rPr>
              <a:t>CCL22：</a:t>
            </a:r>
            <a:r>
              <a:rPr lang="zh-CN" altLang="en-US" sz="1800" b="0"/>
              <a:t>趋化因子配体22</a:t>
            </a:r>
            <a:endParaRPr lang="zh-CN" altLang="en-US" sz="1800" b="0"/>
          </a:p>
          <a:p>
            <a:pPr indent="0"/>
            <a:r>
              <a:rPr lang="zh-CN" altLang="en-US" sz="1800">
                <a:sym typeface="+mn-ea"/>
              </a:rPr>
              <a:t>RAGE：</a:t>
            </a:r>
            <a:r>
              <a:rPr lang="zh-CN" altLang="en-US" sz="1800" b="0"/>
              <a:t>晚期糖基化终产物</a:t>
            </a:r>
            <a:endParaRPr lang="zh-CN" altLang="en-US" sz="1800" b="0"/>
          </a:p>
          <a:p>
            <a:pPr indent="0"/>
            <a:r>
              <a:rPr lang="zh-CN" altLang="en-US" sz="1800">
                <a:sym typeface="+mn-ea"/>
              </a:rPr>
              <a:t>LIF：</a:t>
            </a:r>
            <a:r>
              <a:rPr lang="zh-CN" altLang="en-US" sz="1800" b="0"/>
              <a:t>白血病抑制因子</a:t>
            </a:r>
            <a:endParaRPr lang="zh-CN" altLang="en-US" sz="1800" b="0"/>
          </a:p>
          <a:p>
            <a:pPr algn="l">
              <a:buNone/>
            </a:pPr>
            <a:r>
              <a:rPr lang="zh-CN" altLang="en-US" sz="1800" b="0"/>
              <a:t>Osteopontin：骨桥蛋白</a:t>
            </a:r>
            <a:endParaRPr lang="zh-CN" altLang="en-US" sz="1800" b="0"/>
          </a:p>
          <a:p>
            <a:pPr algn="l">
              <a:buNone/>
            </a:pPr>
            <a:r>
              <a:rPr lang="zh-CN" altLang="en-US" sz="1800" b="0"/>
              <a:t>Ctsk:组织蛋白酶K(破骨细胞功能相关分子)</a:t>
            </a:r>
            <a:endParaRPr lang="zh-CN" altLang="en-US" sz="1800" b="0"/>
          </a:p>
          <a:p>
            <a:pPr algn="l">
              <a:buNone/>
            </a:pPr>
            <a:endParaRPr lang="zh-CN" altLang="en-US" sz="1800" b="0"/>
          </a:p>
          <a:p>
            <a:pPr algn="l">
              <a:buNone/>
            </a:pPr>
            <a:r>
              <a:rPr lang="zh-CN" altLang="en-US" sz="1800" b="0"/>
              <a:t>    抗体芯片是蛋白芯片的一种，具有微型化、集成化、高通量化的特点，可以用于检测某一特定的生理或病理过程相关蛋白的表达丰度，目前主要用于信号转导、蛋白质组学、肿瘤及其他疾病的相关研究。</a:t>
            </a:r>
            <a:endParaRPr lang="zh-CN" altLang="en-US" sz="1800" b="0"/>
          </a:p>
          <a:p>
            <a:pPr algn="l">
              <a:buNone/>
            </a:pPr>
            <a:r>
              <a:rPr lang="zh-CN" altLang="en-US" sz="1800" b="0"/>
              <a:t>    原理：把能和不同抗原特异性结合的多种抗体高密度地固定到载体上，使待测样品通过芯片表面，经过洗脱把非特异性结合的蛋白洗掉，从而对特意性结合在上面的抗原进行检测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75335" y="5949950"/>
            <a:ext cx="11104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/>
              <a:t>These results suggested that the osteoclast-derived LIF inhibited the expression of sclerostin in osteocytes</a:t>
            </a:r>
            <a:endParaRPr lang="zh-CN" altLang="en-US"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对象 3"/>
          <p:cNvGraphicFramePr/>
          <p:nvPr/>
        </p:nvGraphicFramePr>
        <p:xfrm>
          <a:off x="3406140" y="596265"/>
          <a:ext cx="5379720" cy="5440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3245485" imgH="3245485" progId="Visio.Drawing.11">
                  <p:embed/>
                </p:oleObj>
              </mc:Choice>
              <mc:Fallback>
                <p:oleObj name="" r:id="rId1" imgW="3245485" imgH="3245485" progId="Visio.Drawing.11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406140" y="596265"/>
                        <a:ext cx="5379720" cy="5440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399415" y="-14605"/>
            <a:ext cx="11571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/>
                </a:solidFill>
                <a:sym typeface="+mn-ea"/>
              </a:rPr>
              <a:t>6.The effects of anti-RANKL antibody treatment on the expression of sclerostin</a:t>
            </a:r>
            <a:endParaRPr lang="en-US" altLang="zh-CN" sz="280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5015" y="6473825"/>
            <a:ext cx="918654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/>
              <a:t>Fig. </a:t>
            </a:r>
            <a:r>
              <a:rPr lang="en-US" altLang="zh-CN" sz="2000"/>
              <a:t>6</a:t>
            </a:r>
            <a:r>
              <a:rPr lang="zh-CN" altLang="en-US" sz="2000"/>
              <a:t>.Effects of the anti-RANKL antibody on the expression of sclerostin in OPG</a:t>
            </a:r>
            <a:r>
              <a:rPr lang="zh-CN" altLang="en-US" sz="2000" baseline="30000"/>
              <a:t>–/–</a:t>
            </a:r>
            <a:r>
              <a:rPr lang="zh-CN" altLang="en-US" sz="2000"/>
              <a:t> mice. </a:t>
            </a:r>
            <a:endParaRPr lang="zh-CN" altLang="en-US" sz="2000"/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015" y="497205"/>
            <a:ext cx="5137150" cy="60540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5989955" y="2767965"/>
            <a:ext cx="598106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/>
              <a:t>    </a:t>
            </a:r>
            <a:r>
              <a:rPr lang="zh-CN" altLang="en-US" sz="2000"/>
              <a:t>These findings suggested that treatment with the anti-RANKL antibody suppressed LIF expression, which in turn upregulated sclerostin expression, thereby decreasing Wnt/b-catenin signals</a:t>
            </a:r>
            <a:r>
              <a:rPr lang="en-US" altLang="zh-CN" sz="2000"/>
              <a:t>.</a:t>
            </a:r>
            <a:endParaRPr lang="en-US" altLang="zh-CN"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389255" y="99695"/>
            <a:ext cx="10132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/>
                </a:solidFill>
                <a:sym typeface="+mn-ea"/>
              </a:rPr>
              <a:t>7.The effects of anti-RANKL antibody treatment on bone formation</a:t>
            </a:r>
            <a:endParaRPr lang="en-US" altLang="zh-CN" sz="280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5335" y="6348730"/>
            <a:ext cx="848550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/>
              <a:t>Fig. </a:t>
            </a:r>
            <a:r>
              <a:rPr lang="en-US" altLang="zh-CN" sz="2000"/>
              <a:t>7</a:t>
            </a:r>
            <a:r>
              <a:rPr lang="zh-CN" altLang="en-US" sz="2000"/>
              <a:t>. Effects of the anti-RANKL antibody on the bone formation in </a:t>
            </a:r>
            <a:r>
              <a:rPr lang="zh-CN" altLang="en-US" sz="2000">
                <a:sym typeface="+mn-ea"/>
              </a:rPr>
              <a:t>OPG</a:t>
            </a:r>
            <a:r>
              <a:rPr lang="zh-CN" altLang="en-US" sz="2000" baseline="30000">
                <a:sym typeface="+mn-ea"/>
              </a:rPr>
              <a:t>–/– </a:t>
            </a:r>
            <a:r>
              <a:rPr lang="zh-CN" altLang="en-US" sz="2000"/>
              <a:t> mice. </a:t>
            </a:r>
            <a:endParaRPr lang="zh-CN" altLang="en-US" sz="2000"/>
          </a:p>
        </p:txBody>
      </p:sp>
      <p:pic>
        <p:nvPicPr>
          <p:cNvPr id="2" name="图片 -21474826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520" y="744220"/>
            <a:ext cx="6807200" cy="5368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7315835" y="5191125"/>
            <a:ext cx="39611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Sp7（编码osterix）</a:t>
            </a:r>
            <a:endParaRPr lang="zh-CN" altLang="en-US"/>
          </a:p>
          <a:p>
            <a:r>
              <a:rPr lang="zh-CN" altLang="en-US"/>
              <a:t>Col1a1（编码I型胶原α1）</a:t>
            </a:r>
            <a:endParaRPr lang="zh-CN" altLang="en-US"/>
          </a:p>
          <a:p>
            <a:r>
              <a:rPr lang="zh-CN" altLang="en-US"/>
              <a:t>Alpl（编码ALP）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081520" y="2306320"/>
            <a:ext cx="508952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/>
              <a:t>   </a:t>
            </a:r>
            <a:r>
              <a:rPr lang="zh-CN" altLang="en-US" sz="2000"/>
              <a:t> These results suggested that treatment with the anti-RANKL antibody suppressed bone formation probably because of the increased expression of sclerostin</a:t>
            </a:r>
            <a:r>
              <a:rPr lang="en-US" altLang="zh-CN" sz="2000"/>
              <a:t>.</a:t>
            </a:r>
            <a:endParaRPr lang="en-US" altLang="zh-CN" sz="2000"/>
          </a:p>
          <a:p>
            <a:pPr algn="l"/>
            <a:r>
              <a:rPr lang="en-US" altLang="zh-CN" sz="2000"/>
              <a:t>    Thus, the osteoclast-derived LIF suppresses the expression of sclerostin in osteocytes, thereby facilitating bone formation .</a:t>
            </a:r>
            <a:endParaRPr lang="zh-CN" altLang="en-US"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对象 3"/>
          <p:cNvGraphicFramePr/>
          <p:nvPr/>
        </p:nvGraphicFramePr>
        <p:xfrm>
          <a:off x="489585" y="1797050"/>
          <a:ext cx="11212830" cy="4304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7811135" imgH="2131695" progId="Visio.Drawing.11">
                  <p:embed/>
                </p:oleObj>
              </mc:Choice>
              <mc:Fallback>
                <p:oleObj name="" r:id="rId1" imgW="7811135" imgH="2131695" progId="Visio.Drawing.11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89585" y="1797050"/>
                        <a:ext cx="11212830" cy="4304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838200" y="635"/>
            <a:ext cx="10515600" cy="1325563"/>
          </a:xfrm>
        </p:spPr>
        <p:txBody>
          <a:bodyPr/>
          <a:p>
            <a:pPr algn="ctr"/>
            <a:r>
              <a:rPr lang="zh-CN" altLang="en-US" b="1"/>
              <a:t>Discussion</a:t>
            </a:r>
            <a:endParaRPr lang="zh-CN" altLang="en-US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14070" y="436245"/>
            <a:ext cx="105638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000"/>
              <a:t>    </a:t>
            </a:r>
            <a:r>
              <a:rPr lang="zh-CN" altLang="en-US" sz="2000"/>
              <a:t>Clinical studies reported that bone resorption contributes to bone turnover state and is associated with the serum level of sclerostin</a:t>
            </a:r>
            <a:r>
              <a:rPr lang="en-US" altLang="zh-CN" sz="2000"/>
              <a:t>.</a:t>
            </a:r>
            <a:endParaRPr lang="en-US" altLang="zh-CN" sz="2000"/>
          </a:p>
        </p:txBody>
      </p:sp>
      <p:graphicFrame>
        <p:nvGraphicFramePr>
          <p:cNvPr id="5" name="对象 4"/>
          <p:cNvGraphicFramePr/>
          <p:nvPr/>
        </p:nvGraphicFramePr>
        <p:xfrm>
          <a:off x="3215640" y="1105535"/>
          <a:ext cx="5062855" cy="1945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3245485" imgH="1268730" progId="Visio.Drawing.11">
                  <p:embed/>
                </p:oleObj>
              </mc:Choice>
              <mc:Fallback>
                <p:oleObj name="" r:id="rId1" imgW="3245485" imgH="1268730" progId="Visio.Drawing.11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15640" y="1105535"/>
                        <a:ext cx="5062855" cy="1945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153160" y="3050540"/>
            <a:ext cx="845820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000"/>
              <a:t>Roles of LIF in bone turnover were highlighted by bone phenotypes of LIF</a:t>
            </a:r>
            <a:r>
              <a:rPr lang="zh-CN" altLang="en-US" sz="2000" baseline="30000"/>
              <a:t>–/– </a:t>
            </a:r>
            <a:r>
              <a:rPr lang="zh-CN" altLang="en-US" sz="2000"/>
              <a:t>mice</a:t>
            </a:r>
            <a:endParaRPr lang="zh-CN" altLang="en-US" sz="2000"/>
          </a:p>
        </p:txBody>
      </p:sp>
      <p:graphicFrame>
        <p:nvGraphicFramePr>
          <p:cNvPr id="2" name="对象 1"/>
          <p:cNvGraphicFramePr/>
          <p:nvPr/>
        </p:nvGraphicFramePr>
        <p:xfrm>
          <a:off x="3215640" y="3636010"/>
          <a:ext cx="5062855" cy="2985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3" imgW="3245485" imgH="1925320" progId="Visio.Drawing.11">
                  <p:embed/>
                </p:oleObj>
              </mc:Choice>
              <mc:Fallback>
                <p:oleObj name="" r:id="rId3" imgW="3245485" imgH="1925320" progId="Visio.Drawing.11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15640" y="3636010"/>
                        <a:ext cx="5062855" cy="2985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5196840" y="1334135"/>
            <a:ext cx="681228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/>
              <a:t>    </a:t>
            </a:r>
            <a:r>
              <a:rPr lang="zh-CN" altLang="en-US" sz="2000"/>
              <a:t>Therefore, it is unlikely that the changes in mechanical properties dominantly contribute to the suppression of sclerostin expression in those mice.Furthermore, the osteocytic lacunar-canalicular system was reportedly well arranged in the cortical bone of OPG</a:t>
            </a:r>
            <a:r>
              <a:rPr lang="zh-CN" altLang="en-US" sz="2000" baseline="30000"/>
              <a:t>–/–</a:t>
            </a:r>
            <a:r>
              <a:rPr lang="zh-CN" altLang="en-US" sz="2000"/>
              <a:t> mice similar to that in WT mice.</a:t>
            </a:r>
            <a:endParaRPr lang="zh-CN" altLang="en-US" sz="2000"/>
          </a:p>
          <a:p>
            <a:pPr algn="l"/>
            <a:r>
              <a:rPr lang="zh-CN" altLang="en-US" sz="2000"/>
              <a:t>    Based on the previous and our present studies, the expression of sclerostin is not greatly affected by changes in the mechanical properties of bone with enhanced bone resorption in OPG</a:t>
            </a:r>
            <a:r>
              <a:rPr lang="zh-CN" altLang="en-US" sz="2000" baseline="30000"/>
              <a:t>–/–</a:t>
            </a:r>
            <a:r>
              <a:rPr lang="zh-CN" altLang="en-US" sz="2000"/>
              <a:t> and RANKL-Tg mice.</a:t>
            </a:r>
            <a:endParaRPr lang="zh-CN" altLang="en-US" sz="2000"/>
          </a:p>
        </p:txBody>
      </p:sp>
      <p:sp>
        <p:nvSpPr>
          <p:cNvPr id="8" name="文本框 7"/>
          <p:cNvSpPr txBox="1"/>
          <p:nvPr/>
        </p:nvSpPr>
        <p:spPr>
          <a:xfrm>
            <a:off x="789305" y="4965065"/>
            <a:ext cx="10613390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000">
                <a:sym typeface="+mn-ea"/>
              </a:rPr>
              <a:t>    </a:t>
            </a:r>
            <a:r>
              <a:rPr lang="zh-CN" altLang="en-US" sz="2000">
                <a:sym typeface="+mn-ea"/>
              </a:rPr>
              <a:t>Thus, osteoclastic suppression of sclerostin in osteocytes promotes bone formation through the activation of Wnt/b-catenin signals.</a:t>
            </a:r>
            <a:endParaRPr lang="zh-CN" altLang="en-US" sz="2000">
              <a:sym typeface="+mn-ea"/>
            </a:endParaRPr>
          </a:p>
          <a:p>
            <a:pPr algn="l"/>
            <a:r>
              <a:rPr lang="zh-CN" altLang="en-US" sz="2000">
                <a:sym typeface="+mn-ea"/>
              </a:rPr>
              <a:t>    Based on previous and our present studies, administration of anti-resorbing agents with an anti-sclerostin antibody may effectively increase bone formation in osteoporosis.</a:t>
            </a:r>
            <a:endParaRPr lang="zh-CN" altLang="en-US" sz="2000"/>
          </a:p>
          <a:p>
            <a:endParaRPr lang="zh-CN" altLang="en-US"/>
          </a:p>
        </p:txBody>
      </p:sp>
      <p:graphicFrame>
        <p:nvGraphicFramePr>
          <p:cNvPr id="9" name="对象 8"/>
          <p:cNvGraphicFramePr/>
          <p:nvPr/>
        </p:nvGraphicFramePr>
        <p:xfrm>
          <a:off x="789305" y="809625"/>
          <a:ext cx="4326255" cy="3910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1" imgW="2028190" imgH="2331085" progId="Visio.Drawing.11">
                  <p:embed/>
                </p:oleObj>
              </mc:Choice>
              <mc:Fallback>
                <p:oleObj name="" r:id="rId1" imgW="2028190" imgH="2331085" progId="Visio.Drawing.11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89305" y="809625"/>
                        <a:ext cx="4326255" cy="3910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807970" y="2530475"/>
            <a:ext cx="635952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800"/>
              <a:t>Thank You</a:t>
            </a:r>
            <a:endParaRPr lang="en-US" altLang="zh-CN" sz="8800"/>
          </a:p>
          <a:p>
            <a:pPr algn="ctr"/>
            <a:endParaRPr lang="en-US" altLang="zh-CN" sz="8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05"/>
            <a:ext cx="10515600" cy="1325563"/>
          </a:xfrm>
        </p:spPr>
        <p:txBody>
          <a:bodyPr/>
          <a:p>
            <a:pPr algn="ctr"/>
            <a:r>
              <a:rPr lang="zh-CN" altLang="en-US" b="1"/>
              <a:t>Introduction</a:t>
            </a:r>
            <a:endParaRPr lang="zh-CN" altLang="en-US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840" y="1327785"/>
            <a:ext cx="5828665" cy="40068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56210" y="5440045"/>
            <a:ext cx="121037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/>
              <a:t>    </a:t>
            </a:r>
            <a:r>
              <a:rPr lang="zh-CN" altLang="en-US" sz="2000"/>
              <a:t>These findings demonstrated that bone resorption is linked to bone formation by factors facilitating the transition from bone resorption to formation,so-called coupling factors</a:t>
            </a:r>
            <a:r>
              <a:rPr lang="en-US" altLang="zh-CN" sz="2000"/>
              <a:t>.</a:t>
            </a:r>
            <a:endParaRPr lang="en-US" altLang="zh-CN" sz="2000"/>
          </a:p>
          <a:p>
            <a:pPr algn="l"/>
            <a:r>
              <a:rPr lang="en-US" altLang="zh-CN" sz="2000">
                <a:sym typeface="+mn-ea"/>
              </a:rPr>
              <a:t>    B</a:t>
            </a:r>
            <a:r>
              <a:rPr lang="zh-CN" altLang="en-US" sz="2000">
                <a:sym typeface="+mn-ea"/>
              </a:rPr>
              <a:t>one remodeling is a complicated process, in which osteoclasts and osteoblasts are involved. Currently, it has not been fully elucidated how osteocytes contribute to the coupling process between bone resorption and formation</a:t>
            </a:r>
            <a:r>
              <a:rPr lang="en-US" altLang="zh-CN" sz="2000">
                <a:sym typeface="+mn-ea"/>
              </a:rPr>
              <a:t>.</a:t>
            </a:r>
            <a:endParaRPr lang="en-US" altLang="zh-CN" sz="2000">
              <a:sym typeface="+mn-ea"/>
            </a:endParaRPr>
          </a:p>
        </p:txBody>
      </p:sp>
      <p:graphicFrame>
        <p:nvGraphicFramePr>
          <p:cNvPr id="8" name="对象 7"/>
          <p:cNvGraphicFramePr/>
          <p:nvPr/>
        </p:nvGraphicFramePr>
        <p:xfrm>
          <a:off x="6351270" y="1302385"/>
          <a:ext cx="5431155" cy="4058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2" imgW="3303270" imgH="2485390" progId="Visio.Drawing.11">
                  <p:embed/>
                </p:oleObj>
              </mc:Choice>
              <mc:Fallback>
                <p:oleObj name="" r:id="rId2" imgW="3303270" imgH="2485390" progId="Visio.Drawing.11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51270" y="1302385"/>
                        <a:ext cx="5431155" cy="4058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622935" y="6368415"/>
            <a:ext cx="114395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600"/>
              <a:t> </a:t>
            </a:r>
            <a:r>
              <a:rPr lang="zh-CN" altLang="en-US" sz="1800"/>
              <a:t>oncostatin M (OSM) 制瘤素M</a:t>
            </a:r>
            <a:r>
              <a:rPr lang="en-US" altLang="zh-CN" sz="1800"/>
              <a:t>;</a:t>
            </a:r>
            <a:r>
              <a:rPr lang="zh-CN" altLang="en-US" sz="1800"/>
              <a:t>  leukemia inhibitory factor (LIF) 白血病抑制因子</a:t>
            </a:r>
            <a:r>
              <a:rPr lang="en-US" altLang="zh-CN" sz="1800"/>
              <a:t>;  </a:t>
            </a:r>
            <a:r>
              <a:rPr lang="zh-CN" altLang="en-US" sz="1800"/>
              <a:t>CT-1 心肌营养因子-1</a:t>
            </a:r>
            <a:endParaRPr lang="zh-CN" altLang="en-US" sz="1800"/>
          </a:p>
        </p:txBody>
      </p:sp>
      <p:sp>
        <p:nvSpPr>
          <p:cNvPr id="11" name="文本框 10"/>
          <p:cNvSpPr txBox="1"/>
          <p:nvPr/>
        </p:nvSpPr>
        <p:spPr>
          <a:xfrm>
            <a:off x="4736465" y="5430520"/>
            <a:ext cx="732599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  <a:buNone/>
            </a:pPr>
            <a:r>
              <a:rPr lang="en-US" altLang="zh-CN"/>
              <a:t>      </a:t>
            </a:r>
            <a:r>
              <a:rPr lang="zh-CN" altLang="en-US" sz="2000"/>
              <a:t>However, it remains to be clarified how bone resorption regulates the expression of sclerostin during bone remodeling.</a:t>
            </a:r>
            <a:endParaRPr lang="zh-CN" altLang="en-US" sz="2000"/>
          </a:p>
        </p:txBody>
      </p:sp>
      <p:graphicFrame>
        <p:nvGraphicFramePr>
          <p:cNvPr id="2" name="对象 1"/>
          <p:cNvGraphicFramePr/>
          <p:nvPr/>
        </p:nvGraphicFramePr>
        <p:xfrm>
          <a:off x="1015365" y="508000"/>
          <a:ext cx="5827395" cy="5701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3245485" imgH="2897505" progId="Visio.Drawing.11">
                  <p:embed/>
                </p:oleObj>
              </mc:Choice>
              <mc:Fallback>
                <p:oleObj name="" r:id="rId1" imgW="3245485" imgH="2897505" progId="Visio.Drawing.11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15365" y="508000"/>
                        <a:ext cx="5827395" cy="5701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1"/>
          <p:cNvSpPr>
            <a:spLocks noGrp="1"/>
          </p:cNvSpPr>
          <p:nvPr/>
        </p:nvSpPr>
        <p:spPr>
          <a:xfrm>
            <a:off x="934720" y="2482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>
                <a:sym typeface="+mn-ea"/>
              </a:rPr>
              <a:t>Methods </a:t>
            </a:r>
            <a:r>
              <a:rPr lang="zh-CN" altLang="en-US" b="1"/>
              <a:t> </a:t>
            </a:r>
            <a:endParaRPr lang="zh-CN" altLang="en-US" b="1"/>
          </a:p>
        </p:txBody>
      </p:sp>
      <p:sp>
        <p:nvSpPr>
          <p:cNvPr id="6" name="文本框 5"/>
          <p:cNvSpPr txBox="1"/>
          <p:nvPr/>
        </p:nvSpPr>
        <p:spPr>
          <a:xfrm>
            <a:off x="683260" y="1757045"/>
            <a:ext cx="5951855" cy="44615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>
                <a:latin typeface="Times New Roman" panose="02020603050405020304" charset="0"/>
                <a:ea typeface="+mj-ea"/>
                <a:cs typeface="+mj-cs"/>
              </a:rPr>
              <a:t>In vivo experiments</a:t>
            </a:r>
            <a:endParaRPr lang="en-US" altLang="zh-CN" sz="2800">
              <a:latin typeface="Times New Roman" panose="02020603050405020304" charset="0"/>
              <a:ea typeface="+mj-ea"/>
              <a:cs typeface="+mj-cs"/>
            </a:endParaRPr>
          </a:p>
          <a:p>
            <a:pPr algn="l"/>
            <a:r>
              <a:rPr lang="zh-CN" altLang="en-US" sz="2000"/>
              <a:t>WT </a:t>
            </a:r>
            <a:r>
              <a:rPr lang="zh-CN" altLang="en-US" sz="2000">
                <a:sym typeface="+mn-ea"/>
              </a:rPr>
              <a:t>mice</a:t>
            </a:r>
            <a:endParaRPr lang="zh-CN" altLang="en-US" sz="2000"/>
          </a:p>
          <a:p>
            <a:pPr algn="l"/>
            <a:r>
              <a:rPr lang="zh-CN" altLang="en-US" sz="2000">
                <a:sym typeface="+mn-ea"/>
              </a:rPr>
              <a:t>OPG</a:t>
            </a:r>
            <a:r>
              <a:rPr lang="zh-CN" altLang="en-US" sz="2000" baseline="30000">
                <a:sym typeface="+mn-ea"/>
              </a:rPr>
              <a:t>–/– </a:t>
            </a:r>
            <a:r>
              <a:rPr lang="zh-CN" altLang="en-US" sz="2000">
                <a:sym typeface="+mn-ea"/>
              </a:rPr>
              <a:t>mice</a:t>
            </a:r>
            <a:endParaRPr lang="zh-CN" altLang="en-US" sz="2000">
              <a:sym typeface="+mn-ea"/>
            </a:endParaRPr>
          </a:p>
          <a:p>
            <a:pPr algn="l"/>
            <a:r>
              <a:rPr lang="zh-CN" altLang="en-US" sz="2000">
                <a:sym typeface="+mn-ea"/>
              </a:rPr>
              <a:t>RANKL-Tg mice</a:t>
            </a:r>
            <a:endParaRPr lang="zh-CN" altLang="en-US" sz="2000">
              <a:sym typeface="+mn-ea"/>
            </a:endParaRPr>
          </a:p>
          <a:p>
            <a:pPr algn="l"/>
            <a:r>
              <a:rPr lang="zh-CN" altLang="en-US" sz="2000"/>
              <a:t>Trap staining</a:t>
            </a:r>
            <a:endParaRPr lang="zh-CN" altLang="en-US" sz="2000"/>
          </a:p>
          <a:p>
            <a:pPr algn="l"/>
            <a:r>
              <a:rPr lang="zh-CN" altLang="en-US" sz="2000"/>
              <a:t>real-time RT-PCR</a:t>
            </a:r>
            <a:endParaRPr lang="zh-CN" altLang="en-US" sz="2000"/>
          </a:p>
          <a:p>
            <a:pPr algn="l"/>
            <a:r>
              <a:rPr lang="zh-CN" altLang="en-US" sz="2000"/>
              <a:t>Immunohistochemistry</a:t>
            </a:r>
            <a:endParaRPr lang="zh-CN" altLang="en-US" sz="2000"/>
          </a:p>
          <a:p>
            <a:pPr algn="l"/>
            <a:r>
              <a:rPr lang="zh-CN" altLang="en-US" sz="2000"/>
              <a:t>Immunofluorescence</a:t>
            </a:r>
            <a:endParaRPr lang="zh-CN" altLang="en-US" sz="2000"/>
          </a:p>
          <a:p>
            <a:pPr algn="l"/>
            <a:r>
              <a:rPr lang="zh-CN" altLang="en-US" sz="2000"/>
              <a:t>ELISA</a:t>
            </a:r>
            <a:endParaRPr lang="zh-CN" altLang="en-US" sz="2000"/>
          </a:p>
          <a:p>
            <a:pPr algn="l">
              <a:buNone/>
            </a:pPr>
            <a:r>
              <a:rPr lang="zh-CN" altLang="en-US" sz="2000"/>
              <a:t>Bone histomorphometry：Calcein double labeling test</a:t>
            </a:r>
            <a:endParaRPr lang="zh-CN" altLang="en-US" sz="2000"/>
          </a:p>
          <a:p>
            <a:pPr algn="l">
              <a:buNone/>
            </a:pPr>
            <a:r>
              <a:rPr lang="zh-CN" altLang="en-US" sz="2000"/>
              <a:t>peripheral </a:t>
            </a:r>
            <a:r>
              <a:rPr lang="en-US" altLang="zh-CN" sz="2000"/>
              <a:t>Q</a:t>
            </a:r>
            <a:r>
              <a:rPr lang="zh-CN" altLang="en-US" sz="2000"/>
              <a:t>uantitative </a:t>
            </a:r>
            <a:r>
              <a:rPr lang="en-US" altLang="zh-CN" sz="2000"/>
              <a:t>C</a:t>
            </a:r>
            <a:r>
              <a:rPr lang="zh-CN" altLang="en-US" sz="2000"/>
              <a:t>omputed </a:t>
            </a:r>
            <a:r>
              <a:rPr lang="en-US" altLang="zh-CN" sz="2000"/>
              <a:t>T</a:t>
            </a:r>
            <a:r>
              <a:rPr lang="zh-CN" altLang="en-US" sz="2000"/>
              <a:t>omography ，pQCT</a:t>
            </a:r>
            <a:endParaRPr lang="zh-CN" altLang="en-US" sz="2000"/>
          </a:p>
          <a:p>
            <a:pPr algn="l">
              <a:buNone/>
            </a:pPr>
            <a:endParaRPr lang="zh-CN" altLang="en-US" sz="2000">
              <a:sym typeface="+mn-ea"/>
            </a:endParaRPr>
          </a:p>
          <a:p>
            <a:pPr algn="l"/>
            <a:endParaRPr lang="en-US" altLang="zh-CN">
              <a:sym typeface="+mn-ea"/>
            </a:endParaRPr>
          </a:p>
          <a:p>
            <a:pPr algn="l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769860" y="1757045"/>
            <a:ext cx="3067685" cy="32613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>
                <a:latin typeface="Times New Roman" panose="02020603050405020304" charset="0"/>
                <a:ea typeface="+mj-ea"/>
                <a:cs typeface="+mj-cs"/>
                <a:sym typeface="+mn-ea"/>
              </a:rPr>
              <a:t>In vitro experiments</a:t>
            </a:r>
            <a:endParaRPr lang="en-US" altLang="zh-CN" sz="2800">
              <a:latin typeface="Times New Roman" panose="02020603050405020304" charset="0"/>
              <a:ea typeface="+mj-ea"/>
              <a:cs typeface="+mj-cs"/>
            </a:endParaRPr>
          </a:p>
          <a:p>
            <a:pPr algn="l">
              <a:buNone/>
            </a:pPr>
            <a:r>
              <a:rPr lang="zh-CN" altLang="en-US" sz="2000">
                <a:sym typeface="+mn-ea"/>
              </a:rPr>
              <a:t>UMR106 cells</a:t>
            </a:r>
            <a:endParaRPr lang="zh-CN" altLang="en-US" sz="2000">
              <a:sym typeface="+mn-ea"/>
            </a:endParaRPr>
          </a:p>
          <a:p>
            <a:pPr algn="l">
              <a:buNone/>
            </a:pPr>
            <a:r>
              <a:rPr lang="zh-CN" altLang="en-US" sz="2000">
                <a:sym typeface="+mn-ea"/>
              </a:rPr>
              <a:t>Osteocyte-like cell</a:t>
            </a:r>
            <a:r>
              <a:rPr lang="en-US" altLang="zh-CN" sz="2000">
                <a:sym typeface="+mn-ea"/>
              </a:rPr>
              <a:t>s</a:t>
            </a:r>
            <a:endParaRPr lang="en-US" altLang="zh-CN" sz="2000">
              <a:sym typeface="+mn-ea"/>
            </a:endParaRPr>
          </a:p>
          <a:p>
            <a:pPr algn="l">
              <a:buNone/>
            </a:pPr>
            <a:r>
              <a:rPr lang="zh-CN" altLang="en-US" sz="2000">
                <a:sym typeface="+mn-ea"/>
              </a:rPr>
              <a:t>BMM-CM</a:t>
            </a:r>
            <a:endParaRPr lang="zh-CN" altLang="en-US" sz="2000">
              <a:sym typeface="+mn-ea"/>
            </a:endParaRPr>
          </a:p>
          <a:p>
            <a:pPr algn="l">
              <a:buNone/>
            </a:pPr>
            <a:r>
              <a:rPr lang="zh-CN" altLang="en-US" sz="2000">
                <a:sym typeface="+mn-ea"/>
              </a:rPr>
              <a:t>Ocl-CM</a:t>
            </a:r>
            <a:endParaRPr lang="zh-CN" altLang="en-US" sz="2000">
              <a:sym typeface="+mn-ea"/>
            </a:endParaRPr>
          </a:p>
          <a:p>
            <a:pPr algn="l">
              <a:buNone/>
            </a:pPr>
            <a:r>
              <a:rPr lang="zh-CN" altLang="en-US" sz="2000">
                <a:sym typeface="+mn-ea"/>
              </a:rPr>
              <a:t>real-time RT-PCR</a:t>
            </a:r>
            <a:endParaRPr lang="zh-CN" altLang="en-US" sz="2000">
              <a:sym typeface="+mn-ea"/>
            </a:endParaRPr>
          </a:p>
          <a:p>
            <a:pPr algn="l">
              <a:buNone/>
            </a:pPr>
            <a:r>
              <a:rPr lang="zh-CN" altLang="en-US" sz="2000">
                <a:sym typeface="+mn-ea"/>
              </a:rPr>
              <a:t>Western blot</a:t>
            </a:r>
            <a:endParaRPr lang="zh-CN" altLang="en-US" sz="2000">
              <a:sym typeface="+mn-ea"/>
            </a:endParaRPr>
          </a:p>
          <a:p>
            <a:pPr algn="l">
              <a:buNone/>
            </a:pPr>
            <a:r>
              <a:rPr lang="zh-CN" altLang="en-US" sz="2000">
                <a:sym typeface="+mn-ea"/>
              </a:rPr>
              <a:t>Antibody array analysis</a:t>
            </a:r>
            <a:endParaRPr lang="zh-CN" altLang="en-US" sz="2000">
              <a:sym typeface="+mn-ea"/>
            </a:endParaRPr>
          </a:p>
          <a:p>
            <a:pPr algn="l">
              <a:buNone/>
            </a:pPr>
            <a:endParaRPr lang="zh-CN" altLang="en-US" sz="2000"/>
          </a:p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0990" y="3301365"/>
            <a:ext cx="13043535" cy="1315085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1.Enhancement of Wnt/b-catenin signaling in OPG</a:t>
            </a:r>
            <a:r>
              <a:rPr lang="en-US" altLang="zh-CN" sz="2800" baseline="30000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–/–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 mice</a:t>
            </a:r>
            <a:b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</a:b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2.Downregulation of sclerostin expression in </a:t>
            </a:r>
            <a:r>
              <a:rPr lang="en-US" altLang="zh-CN" sz="2800">
                <a:latin typeface="Times New Roman" panose="02020603050405020304" charset="0"/>
                <a:sym typeface="+mn-ea"/>
              </a:rPr>
              <a:t>OPG</a:t>
            </a:r>
            <a:r>
              <a:rPr lang="en-US" altLang="zh-CN" sz="2800" baseline="30000">
                <a:latin typeface="Times New Roman" panose="02020603050405020304" charset="0"/>
                <a:sym typeface="+mn-ea"/>
              </a:rPr>
              <a:t>–/–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 mice</a:t>
            </a:r>
            <a:b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</a:b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3.Downregulation of sclerostin expression in RANKL-Tg mice</a:t>
            </a:r>
            <a:b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</a:b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4.Osteoclast-derived factors suppress the expression of sclerostin</a:t>
            </a:r>
            <a:b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</a:b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5.Osteoclast-derived LIF inhibits the expression of sclerostin</a:t>
            </a:r>
            <a:b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</a:br>
            <a:r>
              <a:rPr lang="en-US" altLang="zh-CN" sz="2800">
                <a:latin typeface="Times New Roman" panose="02020603050405020304" charset="0"/>
                <a:sym typeface="+mn-ea"/>
              </a:rPr>
              <a:t>6.The effects of anti-RANKL antibody treatment on the expression of sclerostin</a:t>
            </a:r>
            <a:br>
              <a:rPr lang="en-US" altLang="zh-CN" sz="2800">
                <a:latin typeface="Times New Roman" panose="02020603050405020304" charset="0"/>
                <a:sym typeface="+mn-ea"/>
              </a:rPr>
            </a:br>
            <a:r>
              <a:rPr lang="en-US" altLang="zh-CN" sz="2800">
                <a:latin typeface="Times New Roman" panose="02020603050405020304" charset="0"/>
                <a:sym typeface="+mn-ea"/>
              </a:rPr>
              <a:t>7.The effects of anti-RANKL antibody treatment on bone formation</a:t>
            </a:r>
            <a:br>
              <a:rPr lang="en-US" altLang="zh-CN" sz="2800">
                <a:latin typeface="Times New Roman" panose="02020603050405020304" charset="0"/>
                <a:sym typeface="+mn-ea"/>
              </a:rPr>
            </a:br>
            <a:endParaRPr lang="en-US" altLang="zh-CN" sz="2800">
              <a:latin typeface="Times New Roman" panose="02020603050405020304" charset="0"/>
              <a:sym typeface="+mn-ea"/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965200" y="238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/>
              <a:t>Results </a:t>
            </a:r>
            <a:endParaRPr lang="zh-CN" altLang="en-US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379095" y="160020"/>
            <a:ext cx="10132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/>
                </a:solidFill>
                <a:sym typeface="+mn-ea"/>
              </a:rPr>
              <a:t>1.Enhancement of Wnt/b-catenin signaling in OPG</a:t>
            </a:r>
            <a:r>
              <a:rPr lang="en-US" altLang="zh-CN" sz="2800" baseline="30000">
                <a:solidFill>
                  <a:schemeClr val="bg1"/>
                </a:solidFill>
                <a:sym typeface="+mn-ea"/>
              </a:rPr>
              <a:t>–/–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mice</a:t>
            </a:r>
            <a:endParaRPr lang="en-US" altLang="zh-CN" sz="2800">
              <a:solidFill>
                <a:schemeClr val="bg1"/>
              </a:solidFill>
            </a:endParaRPr>
          </a:p>
        </p:txBody>
      </p:sp>
      <p:pic>
        <p:nvPicPr>
          <p:cNvPr id="2" name="图片 -21474826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4215" y="681990"/>
            <a:ext cx="5890895" cy="55695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704215" y="6351905"/>
            <a:ext cx="62826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000"/>
              <a:t>Fig. 1. Activation of Wnt/b-catenin signaling in OPG</a:t>
            </a:r>
            <a:r>
              <a:rPr lang="zh-CN" altLang="en-US" sz="2000" baseline="30000">
                <a:sym typeface="+mn-ea"/>
              </a:rPr>
              <a:t>–/–</a:t>
            </a:r>
            <a:r>
              <a:rPr lang="zh-CN" altLang="en-US" sz="2000"/>
              <a:t> mice.</a:t>
            </a:r>
            <a:endParaRPr lang="zh-CN" altLang="en-US" sz="2000"/>
          </a:p>
        </p:txBody>
      </p:sp>
      <p:sp>
        <p:nvSpPr>
          <p:cNvPr id="4" name="文本框 3"/>
          <p:cNvSpPr txBox="1"/>
          <p:nvPr/>
        </p:nvSpPr>
        <p:spPr>
          <a:xfrm>
            <a:off x="6666230" y="2959735"/>
            <a:ext cx="55029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None/>
            </a:pPr>
            <a:r>
              <a:rPr lang="en-US" altLang="zh-CN" sz="2000"/>
              <a:t>    E</a:t>
            </a:r>
            <a:r>
              <a:rPr lang="zh-CN" altLang="en-US" sz="2000"/>
              <a:t>nhancement of Wnt/b-catenin signals in OPG</a:t>
            </a:r>
            <a:r>
              <a:rPr lang="zh-CN" altLang="en-US" sz="2000" baseline="30000"/>
              <a:t>–/–</a:t>
            </a:r>
            <a:r>
              <a:rPr lang="zh-CN" altLang="en-US" sz="2000"/>
              <a:t> mice did not depend on the expression of Wnt ligands.</a:t>
            </a:r>
            <a:endParaRPr lang="zh-CN" altLang="en-US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8135" y="-22860"/>
            <a:ext cx="10515600" cy="1325563"/>
          </a:xfrm>
        </p:spPr>
        <p:txBody>
          <a:bodyPr>
            <a:normAutofit/>
          </a:bodyPr>
          <a:p>
            <a:r>
              <a:rPr lang="en-US" altLang="zh-CN" sz="2800">
                <a:solidFill>
                  <a:schemeClr val="bg1"/>
                </a:solidFill>
                <a:latin typeface="+mn-lt"/>
                <a:ea typeface="+mn-ea"/>
                <a:cs typeface="+mn-cs"/>
                <a:sym typeface="+mn-ea"/>
              </a:rPr>
              <a:t>2.Downregulation of sclerostin expression in OPG</a:t>
            </a:r>
            <a:r>
              <a:rPr lang="en-US" altLang="zh-CN" sz="2800" baseline="30000">
                <a:solidFill>
                  <a:schemeClr val="bg1"/>
                </a:solidFill>
                <a:latin typeface="+mn-lt"/>
                <a:ea typeface="+mn-ea"/>
                <a:cs typeface="+mn-cs"/>
                <a:sym typeface="+mn-ea"/>
              </a:rPr>
              <a:t>–/–</a:t>
            </a:r>
            <a:r>
              <a:rPr lang="en-US" altLang="zh-CN" sz="2800">
                <a:solidFill>
                  <a:schemeClr val="bg1"/>
                </a:solidFill>
                <a:latin typeface="+mn-lt"/>
                <a:ea typeface="+mn-ea"/>
                <a:cs typeface="+mn-cs"/>
                <a:sym typeface="+mn-ea"/>
              </a:rPr>
              <a:t> mice</a:t>
            </a:r>
            <a:br>
              <a:rPr lang="en-US" altLang="zh-CN" sz="2800">
                <a:solidFill>
                  <a:schemeClr val="bg1"/>
                </a:solidFill>
                <a:latin typeface="+mn-lt"/>
                <a:ea typeface="+mn-ea"/>
                <a:cs typeface="+mn-cs"/>
                <a:sym typeface="+mn-ea"/>
              </a:rPr>
            </a:br>
            <a:endParaRPr lang="en-US" altLang="zh-CN" sz="2800" b="1">
              <a:solidFill>
                <a:schemeClr val="bg1"/>
              </a:solidFill>
              <a:latin typeface="+mn-ea"/>
              <a:sym typeface="+mn-ea"/>
            </a:endParaRPr>
          </a:p>
        </p:txBody>
      </p:sp>
      <p:pic>
        <p:nvPicPr>
          <p:cNvPr id="3" name="图片 -21474826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015" y="714375"/>
            <a:ext cx="6186805" cy="5555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755015" y="6269990"/>
            <a:ext cx="486791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000"/>
              <a:t>Fig. 2. Expression of sclerostin in OPG</a:t>
            </a:r>
            <a:r>
              <a:rPr lang="zh-CN" altLang="en-US" sz="2000" baseline="30000">
                <a:sym typeface="+mn-ea"/>
              </a:rPr>
              <a:t>–/–</a:t>
            </a:r>
            <a:r>
              <a:rPr lang="zh-CN" altLang="en-US" sz="2000"/>
              <a:t> mice.</a:t>
            </a:r>
            <a:endParaRPr lang="zh-CN" altLang="en-US" sz="2000"/>
          </a:p>
        </p:txBody>
      </p:sp>
      <p:sp>
        <p:nvSpPr>
          <p:cNvPr id="5" name="文本框 4"/>
          <p:cNvSpPr txBox="1"/>
          <p:nvPr/>
        </p:nvSpPr>
        <p:spPr>
          <a:xfrm>
            <a:off x="7259320" y="5746750"/>
            <a:ext cx="31546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骨细胞标记物，</a:t>
            </a:r>
            <a:r>
              <a:rPr lang="zh-CN" altLang="en-US">
                <a:sym typeface="+mn-ea"/>
              </a:rPr>
              <a:t>矿化相关蛋白</a:t>
            </a:r>
            <a:endParaRPr lang="zh-CN" altLang="en-US"/>
          </a:p>
          <a:p>
            <a:pPr algn="l"/>
            <a:r>
              <a:rPr lang="zh-CN" altLang="en-US"/>
              <a:t>Mepe细胞外基质磷酸糖蛋白</a:t>
            </a:r>
            <a:endParaRPr lang="zh-CN" altLang="en-US"/>
          </a:p>
          <a:p>
            <a:pPr algn="l"/>
            <a:r>
              <a:rPr lang="zh-CN" altLang="en-US"/>
              <a:t>Phex磷酸调节中性肽链内切酶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941820" y="2892425"/>
            <a:ext cx="520890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/>
              <a:t> </a:t>
            </a:r>
            <a:r>
              <a:rPr lang="zh-CN" altLang="en-US" sz="2000"/>
              <a:t>   These results suggested that the enhanced bone resorption may suppress the expression of sclerostin, which in turn promotes bone formation in OPG</a:t>
            </a:r>
            <a:r>
              <a:rPr lang="zh-CN" altLang="en-US" sz="2000" baseline="30000"/>
              <a:t>–/–</a:t>
            </a:r>
            <a:r>
              <a:rPr lang="zh-CN" altLang="en-US" sz="2000"/>
              <a:t> mice.</a:t>
            </a:r>
            <a:endParaRPr lang="zh-CN" altLang="en-US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317500" y="191135"/>
            <a:ext cx="10132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/>
                </a:solidFill>
                <a:sym typeface="+mn-ea"/>
              </a:rPr>
              <a:t>3.Downregulation of sclerostin expression in RANKL-Tg mice</a:t>
            </a:r>
            <a:endParaRPr lang="en-US" altLang="zh-CN" sz="280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5335" y="6440170"/>
            <a:ext cx="522668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/>
              <a:t>Fig. 3. Expression of sclerostin in RANKL-Tg mice. </a:t>
            </a:r>
            <a:endParaRPr lang="zh-CN" altLang="en-US" sz="2000"/>
          </a:p>
        </p:txBody>
      </p:sp>
      <p:pic>
        <p:nvPicPr>
          <p:cNvPr id="2" name="图片 -21474826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8370" y="713105"/>
            <a:ext cx="4782820" cy="57270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6199505" y="5521325"/>
            <a:ext cx="522097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buNone/>
            </a:pPr>
            <a:r>
              <a:rPr lang="zh-CN" altLang="en-US"/>
              <a:t>TRAP5b 抗 酒 石 酸 酸 性 磷 酸 酶 5b(骨吸收标记物)</a:t>
            </a:r>
            <a:endParaRPr lang="zh-CN" altLang="en-US"/>
          </a:p>
          <a:p>
            <a:pPr algn="l">
              <a:buNone/>
            </a:pPr>
            <a:r>
              <a:rPr lang="zh-CN" altLang="en-US">
                <a:sym typeface="+mn-ea"/>
              </a:rPr>
              <a:t>Col1a1（编码I型胶原α1）</a:t>
            </a:r>
            <a:endParaRPr lang="zh-CN" altLang="en-US"/>
          </a:p>
          <a:p>
            <a:pPr algn="l">
              <a:buNone/>
            </a:pPr>
            <a:r>
              <a:rPr lang="zh-CN" altLang="en-US">
                <a:sym typeface="+mn-ea"/>
              </a:rPr>
              <a:t>Alpl（编码ALP）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565" y="1379855"/>
            <a:ext cx="4767580" cy="21062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565" y="3404870"/>
            <a:ext cx="4768215" cy="109156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859145" y="4740275"/>
            <a:ext cx="61353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000"/>
              <a:t>    </a:t>
            </a:r>
            <a:r>
              <a:rPr lang="zh-CN" altLang="en-US" sz="2000"/>
              <a:t>These results strongly suggested thatthe state of bone resorption regulated the expression of sclerostin.</a:t>
            </a:r>
            <a:endParaRPr lang="zh-CN" altLang="en-US"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" name="对象 5"/>
          <p:cNvGraphicFramePr/>
          <p:nvPr/>
        </p:nvGraphicFramePr>
        <p:xfrm>
          <a:off x="3561715" y="560070"/>
          <a:ext cx="5068570" cy="5737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2620645" imgH="3245485" progId="Visio.Drawing.11">
                  <p:embed/>
                </p:oleObj>
              </mc:Choice>
              <mc:Fallback>
                <p:oleObj name="" r:id="rId1" imgW="2620645" imgH="3245485" progId="Visio.Drawing.11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561715" y="560070"/>
                        <a:ext cx="5068570" cy="5737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4976</Words>
  <Application>WPS 演示</Application>
  <PresentationFormat>宽屏</PresentationFormat>
  <Paragraphs>127</Paragraphs>
  <Slides>18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8</vt:i4>
      </vt:variant>
      <vt:variant>
        <vt:lpstr>幻灯片标题</vt:lpstr>
      </vt:variant>
      <vt:variant>
        <vt:i4>18</vt:i4>
      </vt:variant>
    </vt:vector>
  </HeadingPairs>
  <TitlesOfParts>
    <vt:vector size="35" baseType="lpstr">
      <vt:lpstr>Arial</vt:lpstr>
      <vt:lpstr>宋体</vt:lpstr>
      <vt:lpstr>Wingdings</vt:lpstr>
      <vt:lpstr>Times New Roman</vt:lpstr>
      <vt:lpstr>Calibri</vt:lpstr>
      <vt:lpstr>微软雅黑</vt:lpstr>
      <vt:lpstr>Arial Unicode MS</vt:lpstr>
      <vt:lpstr>Calibri Light</vt:lpstr>
      <vt:lpstr>Office 主题</vt:lpstr>
      <vt:lpstr>Visio.Drawing.11</vt:lpstr>
      <vt:lpstr>Visio.Drawing.11</vt:lpstr>
      <vt:lpstr>Visio.Drawing.11</vt:lpstr>
      <vt:lpstr>Visio.Drawing.11</vt:lpstr>
      <vt:lpstr>Visio.Drawing.11</vt:lpstr>
      <vt:lpstr>Visio.Drawing.11</vt:lpstr>
      <vt:lpstr>Visio.Drawing.11</vt:lpstr>
      <vt:lpstr>Visio.Drawing.11</vt:lpstr>
      <vt:lpstr>PowerPoint 演示文稿</vt:lpstr>
      <vt:lpstr>Introduction</vt:lpstr>
      <vt:lpstr>PowerPoint 演示文稿</vt:lpstr>
      <vt:lpstr>PowerPoint 演示文稿</vt:lpstr>
      <vt:lpstr>1.Enhancement of Wnt/b-catenin signaling in OPG–/– mice 2.Downregulation of sclerostin expression in OPG–/– mice 3.Downregulation of sclerostin expression in RANKL-Tg mice 4.Osteoclast-derived factors suppress the expression of sclerostin 5.Osteoclast-derived LIF inhibits the expression of sclerostin 6.The effects of anti-RANKL antibody treatment on the expression of sclerostin 7.The effects of anti-RANKL antibody treatment on bone formation </vt:lpstr>
      <vt:lpstr>PowerPoint 演示文稿</vt:lpstr>
      <vt:lpstr>2.Downregulation of sclerostin expression in OPG–/– mice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Discussion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long ma</dc:creator>
  <cp:lastModifiedBy>马龙</cp:lastModifiedBy>
  <cp:revision>499</cp:revision>
  <dcterms:created xsi:type="dcterms:W3CDTF">2015-05-05T08:02:00Z</dcterms:created>
  <dcterms:modified xsi:type="dcterms:W3CDTF">2018-01-04T10:40:10Z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