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8" r:id="rId4"/>
    <p:sldId id="260" r:id="rId6"/>
    <p:sldId id="261" r:id="rId7"/>
    <p:sldId id="276" r:id="rId8"/>
    <p:sldId id="262" r:id="rId9"/>
    <p:sldId id="263" r:id="rId10"/>
    <p:sldId id="264" r:id="rId11"/>
    <p:sldId id="265" r:id="rId12"/>
    <p:sldId id="267" r:id="rId13"/>
    <p:sldId id="266" r:id="rId14"/>
    <p:sldId id="268" r:id="rId15"/>
    <p:sldId id="269" r:id="rId16"/>
    <p:sldId id="271" r:id="rId17"/>
    <p:sldId id="272" r:id="rId18"/>
    <p:sldId id="273" r:id="rId19"/>
    <p:sldId id="277" r:id="rId20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00ACD-FD38-435B-93FE-FF31ECDF372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19922" y="2012700"/>
            <a:ext cx="6722899" cy="1893792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19922" y="4096590"/>
            <a:ext cx="6722899" cy="60147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0064-1D3A-4468-A1B1-52CF93AA3D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9EE8-1FE3-4EDB-A8CA-BA68A812CE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1D3F-34E9-4F9D-84A2-72367D9F9A6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DC01-BD11-43BE-8FE9-19C0CFD26E47}" type="slidenum">
              <a:rPr lang="zh-CN" altLang="en-US" smtClean="0"/>
            </a:fld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3"/>
          </p:nvPr>
        </p:nvSpPr>
        <p:spPr>
          <a:xfrm>
            <a:off x="839559" y="255122"/>
            <a:ext cx="10512884" cy="581770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393700" indent="0">
              <a:buFontTx/>
              <a:buNone/>
              <a:defRPr sz="2000">
                <a:solidFill>
                  <a:schemeClr val="accent1"/>
                </a:solidFill>
              </a:defRPr>
            </a:lvl2pPr>
            <a:lvl3pPr marL="661035" indent="0">
              <a:buFontTx/>
              <a:buNone/>
              <a:defRPr sz="1800">
                <a:solidFill>
                  <a:schemeClr val="accent1"/>
                </a:solidFill>
              </a:defRPr>
            </a:lvl3pPr>
            <a:lvl4pPr marL="851535" indent="0">
              <a:buFontTx/>
              <a:buNone/>
              <a:defRPr sz="1800">
                <a:solidFill>
                  <a:schemeClr val="accent1"/>
                </a:solidFill>
              </a:defRPr>
            </a:lvl4pPr>
            <a:lvl5pPr marL="1054735" indent="0">
              <a:buFontTx/>
              <a:buNone/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0064-1D3A-4468-A1B1-52CF93AA3D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9EE8-1FE3-4EDB-A8CA-BA68A812CE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6896" y="1709738"/>
            <a:ext cx="5556503" cy="1524781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3651" y="3634120"/>
            <a:ext cx="3814318" cy="65127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0064-1D3A-4468-A1B1-52CF93AA3D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9EE8-1FE3-4EDB-A8CA-BA68A812CEF7}" type="slidenum">
              <a:rPr lang="zh-CN" altLang="en-US" smtClean="0"/>
            </a:fld>
            <a:endParaRPr lang="zh-CN" altLang="en-US"/>
          </a:p>
        </p:txBody>
      </p:sp>
      <p:cxnSp>
        <p:nvCxnSpPr>
          <p:cNvPr id="7" name="直接连接符 3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>
            <a:off x="0" y="3330563"/>
            <a:ext cx="8153399" cy="0"/>
          </a:xfrm>
          <a:prstGeom prst="line">
            <a:avLst/>
          </a:prstGeom>
          <a:noFill/>
          <a:ln w="19050" algn="ctr">
            <a:solidFill>
              <a:schemeClr val="accent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直接连接符 4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5073651" y="3368062"/>
            <a:ext cx="7118348" cy="0"/>
          </a:xfrm>
          <a:prstGeom prst="line">
            <a:avLst/>
          </a:prstGeom>
          <a:noFill/>
          <a:ln w="19050" algn="ctr">
            <a:solidFill>
              <a:schemeClr val="accent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0064-1D3A-4468-A1B1-52CF93AA3D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9EE8-1FE3-4EDB-A8CA-BA68A812CE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1776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0064-1D3A-4468-A1B1-52CF93AA3D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9EE8-1FE3-4EDB-A8CA-BA68A812CE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0927" y="2548766"/>
            <a:ext cx="5890146" cy="91776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0064-1D3A-4468-A1B1-52CF93AA3D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9EE8-1FE3-4EDB-A8CA-BA68A812CE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0064-1D3A-4468-A1B1-52CF93AA3D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9EE8-1FE3-4EDB-A8CA-BA68A812CE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457199"/>
            <a:ext cx="6172200" cy="540360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dirty="0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0064-1D3A-4468-A1B1-52CF93AA3D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9EE8-1FE3-4EDB-A8CA-BA68A812CE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0064-1D3A-4468-A1B1-52CF93AA3D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9EE8-1FE3-4EDB-A8CA-BA68A812CE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tags" Target="../tags/tag5.xml"/><Relationship Id="rId13" Type="http://schemas.openxmlformats.org/officeDocument/2006/relationships/tags" Target="../tags/tag4.xml"/><Relationship Id="rId12" Type="http://schemas.openxmlformats.org/officeDocument/2006/relationships/tags" Target="../tags/tag3.xml"/><Relationship Id="rId11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365125"/>
            <a:ext cx="10515600" cy="917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678675"/>
            <a:ext cx="10515600" cy="4498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F0064-1D3A-4468-A1B1-52CF93AA3D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29EE8-1FE3-4EDB-A8CA-BA68A812CEF7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20.xm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26.xml"/><Relationship Id="rId2" Type="http://schemas.openxmlformats.org/officeDocument/2006/relationships/image" Target="../media/image16.jpeg"/><Relationship Id="rId1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.xml"/><Relationship Id="rId4" Type="http://schemas.openxmlformats.org/officeDocument/2006/relationships/image" Target="../media/image3.jpeg"/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5450840" y="509905"/>
            <a:ext cx="6291580" cy="2728595"/>
          </a:xfrm>
        </p:spPr>
        <p:txBody>
          <a:bodyPr>
            <a:normAutofit fontScale="90000"/>
          </a:bodyPr>
          <a:p>
            <a:r>
              <a:rPr lang="en-US" altLang="zh-CN" dirty="0">
                <a:solidFill>
                  <a:schemeClr val="tx1"/>
                </a:solidFill>
              </a:rPr>
              <a:t> </a:t>
            </a:r>
            <a:r>
              <a:rPr lang="zh-CN" altLang="en-US" dirty="0">
                <a:solidFill>
                  <a:schemeClr val="tx1"/>
                </a:solidFill>
              </a:rPr>
              <a:t>自噬在</a:t>
            </a:r>
            <a:r>
              <a:rPr lang="en-US" altLang="zh-CN" dirty="0">
                <a:solidFill>
                  <a:schemeClr val="tx1"/>
                </a:solidFill>
              </a:rPr>
              <a:t>OA</a:t>
            </a:r>
            <a:r>
              <a:rPr lang="zh-CN" altLang="en-US" dirty="0">
                <a:solidFill>
                  <a:schemeClr val="tx1"/>
                </a:solidFill>
              </a:rPr>
              <a:t>进程中的作用：自噬抑制剂，</a:t>
            </a:r>
            <a:r>
              <a:rPr lang="en-US" altLang="zh-CN" dirty="0">
                <a:solidFill>
                  <a:schemeClr val="tx1"/>
                </a:solidFill>
              </a:rPr>
              <a:t>3MA</a:t>
            </a:r>
            <a:r>
              <a:rPr lang="zh-CN" altLang="en-US" dirty="0">
                <a:solidFill>
                  <a:schemeClr val="tx1"/>
                </a:solidFill>
              </a:rPr>
              <a:t>，加重实验性骨关节炎的程度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5019675" y="4096385"/>
            <a:ext cx="6722745" cy="1073150"/>
          </a:xfrm>
        </p:spPr>
        <p:txBody>
          <a:bodyPr>
            <a:normAutofit fontScale="90000"/>
          </a:bodyPr>
          <a:p>
            <a:r>
              <a:rPr lang="en-US" altLang="zh-CN" dirty="0"/>
              <a:t>                                         </a:t>
            </a:r>
            <a:r>
              <a:rPr lang="en-US" altLang="zh-CN" sz="3200" dirty="0"/>
              <a:t> </a:t>
            </a:r>
            <a:r>
              <a:rPr lang="zh-CN" altLang="en-US" sz="3200" b="1" dirty="0">
                <a:solidFill>
                  <a:schemeClr val="tx1"/>
                </a:solidFill>
              </a:rPr>
              <a:t>导师：金群华教授</a:t>
            </a:r>
            <a:endParaRPr lang="zh-CN" altLang="en-US" sz="3200" b="1" dirty="0">
              <a:solidFill>
                <a:schemeClr val="tx1"/>
              </a:solidFill>
            </a:endParaRPr>
          </a:p>
          <a:p>
            <a:r>
              <a:rPr lang="zh-CN" altLang="en-US" sz="3200" b="1" dirty="0">
                <a:solidFill>
                  <a:schemeClr val="tx1"/>
                </a:solidFill>
              </a:rPr>
              <a:t>                      学生：刘强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b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</a:br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Beclin-1表达、LC3B</a:t>
            </a:r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-Ⅱ</a:t>
            </a:r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与</a:t>
            </a:r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LC3B-Ⅰ</a:t>
            </a:r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比率</a:t>
            </a:r>
            <a:b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zh-CN" altLang="en-US"/>
          </a:p>
        </p:txBody>
      </p:sp>
      <p:pic>
        <p:nvPicPr>
          <p:cNvPr id="4" name="内容占位符 3" descr="图3C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38200" y="1283335"/>
            <a:ext cx="5032375" cy="4804410"/>
          </a:xfrm>
          <a:prstGeom prst="rect">
            <a:avLst/>
          </a:prstGeom>
        </p:spPr>
      </p:pic>
      <p:pic>
        <p:nvPicPr>
          <p:cNvPr id="5" name="图片 4" descr="图3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1575" y="1283335"/>
            <a:ext cx="4335145" cy="480441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LC3B</a:t>
            </a:r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表达</a:t>
            </a:r>
            <a:endParaRPr lang="zh-CN" altLang="en-US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内容占位符 3" descr="图3B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37565" y="1501140"/>
            <a:ext cx="9558655" cy="507619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组织学评估</a:t>
            </a:r>
            <a:endParaRPr lang="zh-CN" altLang="en-US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内容占位符 3" descr="图4A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979170" y="1282700"/>
            <a:ext cx="9537065" cy="497586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ManKin</a:t>
            </a:r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评分</a:t>
            </a:r>
            <a:endParaRPr lang="zh-CN" altLang="en-US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内容占位符 3" descr="图4B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37565" y="1424305"/>
            <a:ext cx="9642475" cy="499300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透射电镜</a:t>
            </a:r>
            <a:endParaRPr lang="zh-CN" altLang="en-US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内容占位符 3" descr="图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720725" y="1395730"/>
            <a:ext cx="9678035" cy="510413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OA</a:t>
            </a:r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兔模型软骨中Beclin-1 和LC3B表达</a:t>
            </a:r>
            <a:endParaRPr lang="zh-CN" altLang="en-US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内容占位符 3" descr="图6A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38200" y="1449705"/>
            <a:ext cx="9596120" cy="479869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图6B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38200" y="1283335"/>
            <a:ext cx="4965700" cy="4860925"/>
          </a:xfrm>
          <a:prstGeom prst="rect">
            <a:avLst/>
          </a:prstGeom>
        </p:spPr>
      </p:pic>
      <p:pic>
        <p:nvPicPr>
          <p:cNvPr id="5" name="图片 4" descr="图6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3615" y="1282700"/>
            <a:ext cx="4822190" cy="486092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讨论</a:t>
            </a:r>
            <a:endParaRPr lang="zh-CN" altLang="en-US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800"/>
              <a:t>许多研究表明，</a:t>
            </a:r>
            <a:r>
              <a:rPr lang="en-US" altLang="zh-CN" sz="2800"/>
              <a:t>SW1353</a:t>
            </a:r>
            <a:r>
              <a:rPr lang="zh-CN" altLang="en-US" sz="2800"/>
              <a:t>细胞可以代替人软骨细胞用来研究，本实验中，IL-1 β刺激</a:t>
            </a:r>
            <a:r>
              <a:rPr lang="en-US" altLang="zh-CN" sz="2800"/>
              <a:t>SW1353</a:t>
            </a:r>
            <a:r>
              <a:rPr lang="zh-CN" altLang="en-US" sz="2800"/>
              <a:t>细胞用来建立</a:t>
            </a:r>
            <a:r>
              <a:rPr lang="en-US" altLang="zh-CN" sz="2800"/>
              <a:t>OA</a:t>
            </a:r>
            <a:r>
              <a:rPr lang="zh-CN" altLang="en-US" sz="2800"/>
              <a:t>细胞模型。</a:t>
            </a:r>
            <a:endParaRPr lang="zh-CN" altLang="en-US" sz="2800"/>
          </a:p>
          <a:p>
            <a:r>
              <a:rPr lang="zh-CN" altLang="en-US" sz="2800"/>
              <a:t>据报道，注射</a:t>
            </a:r>
            <a:r>
              <a:rPr lang="en-US" altLang="zh-CN" sz="2800"/>
              <a:t>1mg</a:t>
            </a:r>
            <a:r>
              <a:rPr lang="zh-CN" altLang="en-US" sz="2800"/>
              <a:t>胶原酶在</a:t>
            </a:r>
            <a:r>
              <a:rPr lang="en-US" altLang="zh-CN" sz="2800"/>
              <a:t>6</a:t>
            </a:r>
            <a:r>
              <a:rPr lang="zh-CN" altLang="en-US" sz="2800"/>
              <a:t>周时足以诱导成</a:t>
            </a:r>
            <a:r>
              <a:rPr lang="en-US" altLang="zh-CN" sz="2800"/>
              <a:t>OA</a:t>
            </a:r>
            <a:r>
              <a:rPr lang="zh-CN" altLang="en-US" sz="2800"/>
              <a:t>样改变，本实验</a:t>
            </a:r>
            <a:r>
              <a:rPr lang="en-US" altLang="zh-CN" sz="2800"/>
              <a:t>8</a:t>
            </a:r>
            <a:r>
              <a:rPr lang="zh-CN" altLang="en-US" sz="2800"/>
              <a:t>周时出现明显</a:t>
            </a:r>
            <a:r>
              <a:rPr lang="en-US" altLang="zh-CN" sz="2800"/>
              <a:t>OA</a:t>
            </a:r>
            <a:r>
              <a:rPr lang="zh-CN" altLang="en-US" sz="2800"/>
              <a:t>样改变，与报道不符合，可能由于动物个体差异等导致。</a:t>
            </a:r>
            <a:endParaRPr lang="zh-CN" altLang="en-US" sz="2800"/>
          </a:p>
          <a:p>
            <a:r>
              <a:rPr lang="zh-CN" altLang="en-US" sz="2800"/>
              <a:t>自噬在实验性骨关节炎的早期增强，随后减弱</a:t>
            </a:r>
            <a:endParaRPr lang="zh-CN" altLang="en-US" sz="2800"/>
          </a:p>
          <a:p>
            <a:r>
              <a:rPr lang="zh-CN" altLang="en-US" sz="2800"/>
              <a:t>3-MA通过抑制自噬加重实验性OA的严重程度</a:t>
            </a:r>
            <a:endParaRPr lang="zh-CN" altLang="en-US" sz="2800"/>
          </a:p>
          <a:p>
            <a:r>
              <a:rPr lang="zh-CN" altLang="en-US" sz="2800"/>
              <a:t>自噬的调节可能是OA的一个潜在的治疗策略</a:t>
            </a:r>
            <a:endParaRPr lang="zh-CN" altLang="en-US" sz="280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直接连接符 17"/>
          <p:cNvCxnSpPr/>
          <p:nvPr>
            <p:custDataLst>
              <p:tags r:id="rId1"/>
            </p:custDataLst>
          </p:nvPr>
        </p:nvCxnSpPr>
        <p:spPr>
          <a:xfrm>
            <a:off x="838200" y="1282890"/>
            <a:ext cx="10515600" cy="0"/>
          </a:xfrm>
          <a:prstGeom prst="line">
            <a:avLst/>
          </a:prstGeom>
          <a:ln w="444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LOREM IPSUM DOLOR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/>
              <a:t>Lorem ipsum dolor sit amet, consectetur adipisicing elit.Lorem ipsum dolor sit amet, consectetur adipisicing elit.Lorem ipsum dolor sit amet, consectetur adipisicing elit.Lorem ipsum dolor sit amet, consectetur adipisici</a:t>
            </a:r>
            <a:endParaRPr lang="en-US" altLang="zh-CN" dirty="0"/>
          </a:p>
        </p:txBody>
      </p:sp>
      <p:pic>
        <p:nvPicPr>
          <p:cNvPr id="5" name="图片 4" descr="0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65125"/>
            <a:ext cx="10694670" cy="6019165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研究背景：越来越多的证据表明自噬与骨性关节炎（OA）的发病机制密切相关。</a:t>
            </a:r>
            <a:endParaRPr lang="zh-CN" altLang="en-US" sz="36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zh-CN" altLang="en-US" sz="36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zh-CN" alt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研究目的：确定自噬在OA进展过程中的变化，并阐明自噬在OA中的特殊作用。</a:t>
            </a:r>
            <a:endParaRPr lang="zh-CN" altLang="en-US" sz="36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材料和方法</a:t>
            </a:r>
            <a:endParaRPr lang="zh-CN" altLang="en-US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3550" y="1184910"/>
            <a:ext cx="11078845" cy="5326380"/>
          </a:xfrm>
        </p:spPr>
        <p:txBody>
          <a:bodyPr>
            <a:noAutofit/>
          </a:bodyPr>
          <a:p>
            <a:r>
              <a:rPr lang="zh-CN" altLang="en-US"/>
              <a:t>细胞培养和处理   培养</a:t>
            </a:r>
            <a:r>
              <a:rPr lang="en-US" altLang="zh-CN"/>
              <a:t>SW1353</a:t>
            </a:r>
            <a:r>
              <a:rPr lang="zh-CN" altLang="en-US"/>
              <a:t>人软骨肉瘤细胞，</a:t>
            </a:r>
            <a:r>
              <a:rPr lang="en-US" altLang="zh-CN"/>
              <a:t>3MA</a:t>
            </a:r>
            <a:r>
              <a:rPr lang="zh-CN" altLang="en-US"/>
              <a:t>、IL-1 β 处理。</a:t>
            </a:r>
            <a:endParaRPr lang="zh-CN" altLang="en-US"/>
          </a:p>
          <a:p>
            <a:r>
              <a:rPr lang="zh-CN" altLang="en-US"/>
              <a:t>细胞活力分析       细胞存活率采用MTS法检测</a:t>
            </a:r>
            <a:endParaRPr lang="zh-CN" altLang="en-US"/>
          </a:p>
          <a:p>
            <a:r>
              <a:rPr lang="zh-CN" altLang="en-US"/>
              <a:t>定量逆转录聚合酶链反应（RT PCR）  检测</a:t>
            </a:r>
            <a:r>
              <a:rPr lang="en-US" altLang="zh-CN"/>
              <a:t>MMP13</a:t>
            </a:r>
            <a:r>
              <a:rPr lang="zh-CN" altLang="en-US"/>
              <a:t>和</a:t>
            </a:r>
            <a:r>
              <a:rPr lang="en-US" altLang="zh-CN"/>
              <a:t>TIMP-1</a:t>
            </a:r>
            <a:endParaRPr lang="en-US" altLang="zh-CN"/>
          </a:p>
          <a:p>
            <a:r>
              <a:rPr lang="zh-CN" altLang="en-US"/>
              <a:t>免疫荧光               </a:t>
            </a:r>
            <a:r>
              <a:rPr lang="en-US" altLang="zh-CN"/>
              <a:t>LC3B</a:t>
            </a:r>
            <a:r>
              <a:rPr lang="zh-CN" altLang="en-US"/>
              <a:t>蛋白表达</a:t>
            </a:r>
            <a:endParaRPr lang="zh-CN" altLang="en-US"/>
          </a:p>
          <a:p>
            <a:r>
              <a:rPr lang="en-US" altLang="zh-CN"/>
              <a:t>OA</a:t>
            </a:r>
            <a:r>
              <a:rPr lang="zh-CN" altLang="en-US"/>
              <a:t>兔模型             关节腔内胶原酶注射                                </a:t>
            </a:r>
            <a:endParaRPr lang="zh-CN" altLang="en-US"/>
          </a:p>
          <a:p>
            <a:r>
              <a:rPr lang="zh-CN" altLang="en-US"/>
              <a:t>组织学评估           番红</a:t>
            </a:r>
            <a:r>
              <a:rPr lang="en-US" altLang="zh-CN"/>
              <a:t>O</a:t>
            </a:r>
            <a:r>
              <a:rPr lang="zh-CN" altLang="en-US"/>
              <a:t>染色后观察外侧股骨髁 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r>
              <a:rPr lang="zh-CN" altLang="en-US"/>
              <a:t>透射电镜               </a:t>
            </a:r>
            <a:r>
              <a:rPr lang="zh-CN" altLang="en-US">
                <a:sym typeface="+mn-ea"/>
              </a:rPr>
              <a:t>观察内侧股骨髁自噬体和软骨细胞</a:t>
            </a:r>
            <a:r>
              <a:rPr lang="zh-CN" altLang="en-US"/>
              <a:t>            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r>
              <a:rPr lang="zh-CN" altLang="en-US"/>
              <a:t>Western blot          检测Beclin-1和</a:t>
            </a:r>
            <a:r>
              <a:rPr lang="en-US" altLang="zh-CN"/>
              <a:t>LC3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占位符 1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p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细胞实验            对照组                       未处理</a:t>
            </a:r>
            <a:endParaRPr lang="zh-CN" altLang="en-US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   实验组                        IL-1 β 处理</a:t>
            </a:r>
            <a:endParaRPr lang="zh-CN" altLang="en-US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   实验组                        IL-1 β </a:t>
            </a:r>
            <a:r>
              <a:rPr lang="en-US" altLang="zh-CN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+3MA</a:t>
            </a:r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处理</a:t>
            </a:r>
            <a:endParaRPr lang="zh-CN" altLang="en-US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   在</a:t>
            </a:r>
            <a:r>
              <a:rPr lang="en-US" altLang="zh-CN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0.12.24.36.48</a:t>
            </a:r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小时观察结果</a:t>
            </a:r>
            <a:endParaRPr lang="zh-CN" altLang="en-US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zh-CN" altLang="en-US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zh-CN" altLang="en-US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动物实验            对照组                  膝关节腔注射生理盐水</a:t>
            </a:r>
            <a:endParaRPr lang="zh-CN" altLang="en-US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   实验组                  膝关节腔注射胶原酶</a:t>
            </a:r>
            <a:endParaRPr lang="zh-CN" altLang="en-US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   实验组                  膝关节注射胶原酶</a:t>
            </a:r>
            <a:r>
              <a:rPr lang="en-US" altLang="zh-CN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+3MA</a:t>
            </a:r>
            <a:endParaRPr lang="en-US" altLang="zh-CN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    在</a:t>
            </a:r>
            <a:r>
              <a:rPr lang="en-US" altLang="zh-CN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2.4.6.8</a:t>
            </a:r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周时观察结果    </a:t>
            </a:r>
            <a:endParaRPr lang="zh-CN" altLang="en-US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结果</a:t>
            </a:r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b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细胞活力</a:t>
            </a:r>
            <a:endParaRPr lang="zh-CN" altLang="en-US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内容占位符 3" descr="图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38835" y="1282700"/>
            <a:ext cx="9613900" cy="494157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MMP13</a:t>
            </a:r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表达</a:t>
            </a:r>
            <a:endParaRPr lang="zh-CN" altLang="en-US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内容占位符 3" descr="图2A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38200" y="1282700"/>
            <a:ext cx="9824720" cy="522795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TIMP-1</a:t>
            </a:r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表达</a:t>
            </a:r>
            <a:endParaRPr lang="zh-CN" altLang="en-US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内容占位符 3" descr="图2B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38200" y="1574800"/>
            <a:ext cx="9813290" cy="508063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Beclin-1和LC3B表达</a:t>
            </a:r>
            <a:endParaRPr lang="zh-CN" altLang="en-US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内容占位符 3" descr="图3A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37565" y="1534795"/>
            <a:ext cx="9364345" cy="485648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MH" val="20150921105644"/>
  <p:tag name="MH_LIBRARY" val="GRAPHIC"/>
  <p:tag name="MH_ORDER" val="直接连接符 3"/>
</p:tagLst>
</file>

<file path=ppt/tags/tag1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39"/>
  <p:tag name="KSO_WM_UNIT_TYPE" val="a"/>
  <p:tag name="KSO_WM_UNIT_INDEX" val="1"/>
  <p:tag name="KSO_WM_UNIT_ID" val="custom160539_2*a*1"/>
  <p:tag name="KSO_WM_UNIT_CLEAR" val="1"/>
  <p:tag name="KSO_WM_UNIT_LAYERLEVEL" val="1"/>
  <p:tag name="KSO_WM_UNIT_VALUE" val="25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39"/>
  <p:tag name="KSO_WM_UNIT_TYPE" val="f"/>
  <p:tag name="KSO_WM_UNIT_INDEX" val="1"/>
  <p:tag name="KSO_WM_UNIT_ID" val="custom160539_2*f*1"/>
  <p:tag name="KSO_WM_UNIT_CLEAR" val="1"/>
  <p:tag name="KSO_WM_UNIT_LAYERLEVEL" val="1"/>
  <p:tag name="KSO_WM_UNIT_VALUE" val="297"/>
  <p:tag name="KSO_WM_UNIT_HIGHLIGHT" val="0"/>
  <p:tag name="KSO_WM_UNIT_COMPATIBLE" val="0"/>
  <p:tag name="KSO_WM_UNIT_PRESET_TEXT_INDEX" val="4"/>
  <p:tag name="KSO_WM_UNIT_PRESET_TEXT_LEN" val="220"/>
</p:tagLst>
</file>

<file path=ppt/tags/tag12.xml><?xml version="1.0" encoding="utf-8"?>
<p:tagLst xmlns:p="http://schemas.openxmlformats.org/presentationml/2006/main">
  <p:tag name="MH_TYPE" val="#NeiR#"/>
  <p:tag name="MH_NUMBER" val="2"/>
  <p:tag name="MH_CATEGORY" val="#BingLLB#"/>
  <p:tag name="MH_LAYOUT" val="SubTitleDesc"/>
  <p:tag name="MH" val="20150921111904"/>
  <p:tag name="MH_LIBRARY" val="GRAPHIC"/>
  <p:tag name="KSO_WM_TEMPLATE_CATEGORY" val="custom"/>
  <p:tag name="KSO_WM_TEMPLATE_INDEX" val="160539"/>
  <p:tag name="KSO_WM_TAG_VERSION" val="1.0"/>
  <p:tag name="KSO_WM_SLIDE_ID" val="custom160539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66*132"/>
  <p:tag name="KSO_WM_SLIDE_SIZE" val="828*354"/>
</p:tagLst>
</file>

<file path=ppt/tags/tag13.xml><?xml version="1.0" encoding="utf-8"?>
<p:tagLst xmlns:p="http://schemas.openxmlformats.org/presentationml/2006/main">
  <p:tag name="KSO_WM_BEAUTIFY_FLAG" val="#wm#"/>
  <p:tag name="KSO_WM_TEMPLATE_CATEGORY" val="custom"/>
  <p:tag name="KSO_WM_TEMPLATE_INDEX" val="160539"/>
</p:tagLst>
</file>

<file path=ppt/tags/tag14.xml><?xml version="1.0" encoding="utf-8"?>
<p:tagLst xmlns:p="http://schemas.openxmlformats.org/presentationml/2006/main">
  <p:tag name="KSO_WM_BEAUTIFY_FLAG" val="#wm#"/>
  <p:tag name="KSO_WM_TEMPLATE_CATEGORY" val="custom"/>
  <p:tag name="KSO_WM_TEMPLATE_INDEX" val="160539"/>
</p:tagLst>
</file>

<file path=ppt/tags/tag15.xml><?xml version="1.0" encoding="utf-8"?>
<p:tagLst xmlns:p="http://schemas.openxmlformats.org/presentationml/2006/main">
  <p:tag name="KSO_WM_BEAUTIFY_FLAG" val="#wm#"/>
  <p:tag name="KSO_WM_TEMPLATE_CATEGORY" val="custom"/>
  <p:tag name="KSO_WM_TEMPLATE_INDEX" val="160539"/>
</p:tagLst>
</file>

<file path=ppt/tags/tag16.xml><?xml version="1.0" encoding="utf-8"?>
<p:tagLst xmlns:p="http://schemas.openxmlformats.org/presentationml/2006/main">
  <p:tag name="KSO_WM_BEAUTIFY_FLAG" val="#wm#"/>
  <p:tag name="KSO_WM_TEMPLATE_CATEGORY" val="custom"/>
  <p:tag name="KSO_WM_TEMPLATE_INDEX" val="160539"/>
</p:tagLst>
</file>

<file path=ppt/tags/tag17.xml><?xml version="1.0" encoding="utf-8"?>
<p:tagLst xmlns:p="http://schemas.openxmlformats.org/presentationml/2006/main">
  <p:tag name="KSO_WM_BEAUTIFY_FLAG" val="#wm#"/>
  <p:tag name="KSO_WM_TEMPLATE_CATEGORY" val="custom"/>
  <p:tag name="KSO_WM_TEMPLATE_INDEX" val="160539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160539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160539"/>
</p:tagLst>
</file>

<file path=ppt/tags/tag2.xml><?xml version="1.0" encoding="utf-8"?>
<p:tagLst xmlns:p="http://schemas.openxmlformats.org/presentationml/2006/main">
  <p:tag name="MH" val="20150921105644"/>
  <p:tag name="MH_LIBRARY" val="GRAPHIC"/>
  <p:tag name="MH_ORDER" val="直接连接符 4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160539"/>
</p:tagLst>
</file>

<file path=ppt/tags/tag21.xml><?xml version="1.0" encoding="utf-8"?>
<p:tagLst xmlns:p="http://schemas.openxmlformats.org/presentationml/2006/main">
  <p:tag name="KSO_WM_BEAUTIFY_FLAG" val="#wm#"/>
  <p:tag name="KSO_WM_TEMPLATE_CATEGORY" val="custom"/>
  <p:tag name="KSO_WM_TEMPLATE_INDEX" val="160539"/>
</p:tagLst>
</file>

<file path=ppt/tags/tag22.xml><?xml version="1.0" encoding="utf-8"?>
<p:tagLst xmlns:p="http://schemas.openxmlformats.org/presentationml/2006/main">
  <p:tag name="KSO_WM_BEAUTIFY_FLAG" val="#wm#"/>
  <p:tag name="KSO_WM_TEMPLATE_CATEGORY" val="custom"/>
  <p:tag name="KSO_WM_TEMPLATE_INDEX" val="160539"/>
</p:tagLst>
</file>

<file path=ppt/tags/tag23.xml><?xml version="1.0" encoding="utf-8"?>
<p:tagLst xmlns:p="http://schemas.openxmlformats.org/presentationml/2006/main">
  <p:tag name="KSO_WM_BEAUTIFY_FLAG" val="#wm#"/>
  <p:tag name="KSO_WM_TEMPLATE_CATEGORY" val="custom"/>
  <p:tag name="KSO_WM_TEMPLATE_INDEX" val="160539"/>
</p:tagLst>
</file>

<file path=ppt/tags/tag24.xml><?xml version="1.0" encoding="utf-8"?>
<p:tagLst xmlns:p="http://schemas.openxmlformats.org/presentationml/2006/main">
  <p:tag name="KSO_WM_BEAUTIFY_FLAG" val="#wm#"/>
  <p:tag name="KSO_WM_TEMPLATE_CATEGORY" val="custom"/>
  <p:tag name="KSO_WM_TEMPLATE_INDEX" val="160539"/>
</p:tagLst>
</file>

<file path=ppt/tags/tag25.xml><?xml version="1.0" encoding="utf-8"?>
<p:tagLst xmlns:p="http://schemas.openxmlformats.org/presentationml/2006/main">
  <p:tag name="KSO_WM_BEAUTIFY_FLAG" val="#wm#"/>
  <p:tag name="KSO_WM_TEMPLATE_CATEGORY" val="custom"/>
  <p:tag name="KSO_WM_TEMPLATE_INDEX" val="160539"/>
</p:tagLst>
</file>

<file path=ppt/tags/tag26.xml><?xml version="1.0" encoding="utf-8"?>
<p:tagLst xmlns:p="http://schemas.openxmlformats.org/presentationml/2006/main">
  <p:tag name="KSO_WM_BEAUTIFY_FLAG" val="#wm#"/>
  <p:tag name="KSO_WM_TEMPLATE_CATEGORY" val="custom"/>
  <p:tag name="KSO_WM_TEMPLATE_INDEX" val="160539"/>
</p:tagLst>
</file>

<file path=ppt/tags/tag27.xml><?xml version="1.0" encoding="utf-8"?>
<p:tagLst xmlns:p="http://schemas.openxmlformats.org/presentationml/2006/main">
  <p:tag name="KSO_WM_BEAUTIFY_FLAG" val="#wm#"/>
  <p:tag name="KSO_WM_TEMPLATE_CATEGORY" val="custom"/>
  <p:tag name="KSO_WM_TEMPLATE_INDEX" val="160539"/>
</p:tagLst>
</file>

<file path=ppt/tags/tag3.xml><?xml version="1.0" encoding="utf-8"?>
<p:tagLst xmlns:p="http://schemas.openxmlformats.org/presentationml/2006/main">
  <p:tag name="KSO_WM_TAG_VERSION" val="1.0"/>
  <p:tag name="KSO_WM_TEMPLATE_CATEGORY" val="custom"/>
  <p:tag name="KSO_WM_TEMPLATE_INDEX" val="160539"/>
</p:tagLst>
</file>

<file path=ppt/tags/tag4.xml><?xml version="1.0" encoding="utf-8"?>
<p:tagLst xmlns:p="http://schemas.openxmlformats.org/presentationml/2006/main">
  <p:tag name="KSO_WM_TAG_VERSION" val="1.0"/>
  <p:tag name="KSO_WM_TEMPLATE_CATEGORY" val="custom"/>
  <p:tag name="KSO_WM_TEMPLATE_INDEX" val="160539"/>
</p:tagLst>
</file>

<file path=ppt/tags/tag5.xml><?xml version="1.0" encoding="utf-8"?>
<p:tagLst xmlns:p="http://schemas.openxmlformats.org/presentationml/2006/main">
  <p:tag name="KSO_WM_TEMPLATE_THUMBS_INDEX" val="1、4、5、8、12、16、23、25、27"/>
  <p:tag name="KSO_WM_TEMPLATE_CATEGORY" val="custom"/>
  <p:tag name="KSO_WM_TEMPLATE_INDEX" val="160539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39"/>
  <p:tag name="KSO_WM_UNIT_TYPE" val="a"/>
  <p:tag name="KSO_WM_UNIT_INDEX" val="1"/>
  <p:tag name="KSO_WM_UNIT_ID" val="custom160539_1*a*1"/>
  <p:tag name="KSO_WM_UNIT_CLEAR" val="1"/>
  <p:tag name="KSO_WM_UNIT_LAYERLEVEL" val="1"/>
  <p:tag name="KSO_WM_UNIT_VALUE" val="3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39"/>
  <p:tag name="KSO_WM_UNIT_TYPE" val="b"/>
  <p:tag name="KSO_WM_UNIT_INDEX" val="1"/>
  <p:tag name="KSO_WM_UNIT_ID" val="custom160539_1*b*1"/>
  <p:tag name="KSO_WM_UNIT_CLEAR" val="1"/>
  <p:tag name="KSO_WM_UNIT_LAYERLEVEL" val="1"/>
  <p:tag name="KSO_WM_UNIT_VALUE" val="25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.xml><?xml version="1.0" encoding="utf-8"?>
<p:tagLst xmlns:p="http://schemas.openxmlformats.org/presentationml/2006/main">
  <p:tag name="KSO_WM_TEMPLATE_THUMBS_INDEX" val="1、4、5、8、12、16、23、25、27"/>
  <p:tag name="KSO_WM_TEMPLATE_CATEGORY" val="custom"/>
  <p:tag name="KSO_WM_TEMPLATE_INDEX" val="160539"/>
  <p:tag name="KSO_WM_TAG_VERSION" val="1.0"/>
  <p:tag name="KSO_WM_SLIDE_ID" val="custom160539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539_2*i*0"/>
  <p:tag name="KSO_WM_TEMPLATE_CATEGORY" val="custom"/>
  <p:tag name="KSO_WM_TEMPLATE_INDEX" val="160539"/>
  <p:tag name="KSO_WM_UNIT_INDEX" val="0"/>
</p:tagLst>
</file>

<file path=ppt/theme/theme1.xml><?xml version="1.0" encoding="utf-8"?>
<a:theme xmlns:a="http://schemas.openxmlformats.org/drawingml/2006/main" name="1_A000120140530A99PPBG">
  <a:themeElements>
    <a:clrScheme name="160539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1198EB"/>
      </a:accent1>
      <a:accent2>
        <a:srgbClr val="628EE3"/>
      </a:accent2>
      <a:accent3>
        <a:srgbClr val="2BC3B5"/>
      </a:accent3>
      <a:accent4>
        <a:srgbClr val="92D050"/>
      </a:accent4>
      <a:accent5>
        <a:srgbClr val="FFC000"/>
      </a:accent5>
      <a:accent6>
        <a:srgbClr val="C00000"/>
      </a:accent6>
      <a:hlink>
        <a:srgbClr val="00B0F0"/>
      </a:hlink>
      <a:folHlink>
        <a:srgbClr val="AFB2B4"/>
      </a:folHlink>
    </a:clrScheme>
    <a:fontScheme name="自定义 2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1455</Words>
  <Application>WPS 演示</Application>
  <PresentationFormat>宽屏</PresentationFormat>
  <Paragraphs>65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Arial</vt:lpstr>
      <vt:lpstr>宋体</vt:lpstr>
      <vt:lpstr>Wingdings</vt:lpstr>
      <vt:lpstr>黑体</vt:lpstr>
      <vt:lpstr>微软雅黑</vt:lpstr>
      <vt:lpstr>Arial Unicode MS</vt:lpstr>
      <vt:lpstr>Calibri</vt:lpstr>
      <vt:lpstr>1_A000120140530A99PPBG</vt:lpstr>
      <vt:lpstr> 自噬在OA进程中的作用：自噬抑制剂，3MA，加重实验性骨关节炎的程度</vt:lpstr>
      <vt:lpstr>LOREM IPSUM DOLOR</vt:lpstr>
      <vt:lpstr>PowerPoint 演示文稿</vt:lpstr>
      <vt:lpstr>材料和方法</vt:lpstr>
      <vt:lpstr>PowerPoint 演示文稿</vt:lpstr>
      <vt:lpstr>结果:  细胞活力</vt:lpstr>
      <vt:lpstr>MMP13表达</vt:lpstr>
      <vt:lpstr>TIMP-1表达</vt:lpstr>
      <vt:lpstr>Beclin-1和LC3B表达</vt:lpstr>
      <vt:lpstr> Beclin-1表达、LC3B-Ⅱ与LC3B-Ⅰ比率 </vt:lpstr>
      <vt:lpstr>LC3B表达</vt:lpstr>
      <vt:lpstr>组织学评估</vt:lpstr>
      <vt:lpstr>ManKin评分</vt:lpstr>
      <vt:lpstr>透射电镜</vt:lpstr>
      <vt:lpstr>OA兔模型软骨中Beclin-1 和LC3B表达</vt:lpstr>
      <vt:lpstr>PowerPoint 演示文稿</vt:lpstr>
      <vt:lpstr>讨论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lenovo</cp:lastModifiedBy>
  <cp:revision>29</cp:revision>
  <dcterms:created xsi:type="dcterms:W3CDTF">2017-09-13T06:42:00Z</dcterms:created>
  <dcterms:modified xsi:type="dcterms:W3CDTF">2017-09-19T08:54:41Z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2052-10.1.0.6750</vt:lpwstr>
  </property>
</Properties>
</file>